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4">
          <p15:clr>
            <a:srgbClr val="A4A3A4"/>
          </p15:clr>
        </p15:guide>
        <p15:guide id="2" pos="28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2376" y="114"/>
      </p:cViewPr>
      <p:guideLst>
        <p:guide orient="horz" pos="2114"/>
        <p:guide pos="28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74C852-4178-47F7-9AA4-51178303903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2024/8/8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  <a:t>‹#›</a:t>
            </a:fld>
            <a:endParaRPr lang="zh-CN" altLang="en-US" sz="1200" strike="noStrike" noProof="1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74C852-4178-47F7-9AA4-51178303903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2024/8/8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  <a:t>‹#›</a:t>
            </a:fld>
            <a:endParaRPr lang="zh-CN" altLang="en-US" sz="1200" strike="noStrike" noProof="1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74C852-4178-47F7-9AA4-51178303903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2024/8/8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  <a:t>‹#›</a:t>
            </a:fld>
            <a:endParaRPr lang="zh-CN" altLang="en-US" sz="1200" strike="noStrike" noProof="1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74C852-4178-47F7-9AA4-51178303903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2024/8/8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  <a:t>‹#›</a:t>
            </a:fld>
            <a:endParaRPr lang="zh-CN" altLang="en-US" sz="1200" strike="noStrike" noProof="1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74C852-4178-47F7-9AA4-51178303903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2024/8/8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  <a:t>‹#›</a:t>
            </a:fld>
            <a:endParaRPr lang="zh-CN" altLang="en-US" sz="1200" strike="noStrike" noProof="1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74C852-4178-47F7-9AA4-51178303903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2024/8/8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  <a:t>‹#›</a:t>
            </a:fld>
            <a:endParaRPr lang="zh-CN" altLang="en-US" sz="1200" strike="noStrike" noProof="1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74C852-4178-47F7-9AA4-51178303903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2024/8/8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  <a:t>‹#›</a:t>
            </a:fld>
            <a:endParaRPr lang="zh-CN" altLang="en-US" sz="1200" strike="noStrike" noProof="1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74C852-4178-47F7-9AA4-51178303903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2024/8/8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  <a:t>‹#›</a:t>
            </a:fld>
            <a:endParaRPr lang="zh-CN" altLang="en-US" sz="1200" strike="noStrike" noProof="1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74C852-4178-47F7-9AA4-51178303903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2024/8/8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  <a:t>‹#›</a:t>
            </a:fld>
            <a:endParaRPr lang="zh-CN" altLang="en-US" sz="1200" strike="noStrike" noProof="1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74C852-4178-47F7-9AA4-51178303903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2024/8/8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  <a:t>‹#›</a:t>
            </a:fld>
            <a:endParaRPr lang="zh-CN" altLang="en-US" sz="1200" strike="noStrike" noProof="1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74C852-4178-47F7-9AA4-51178303903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2024/8/8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  <a:t>‹#›</a:t>
            </a:fld>
            <a:endParaRPr lang="zh-CN" altLang="en-US" sz="1200" strike="noStrike" noProof="1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 indent="-285750"/>
            <a:r>
              <a:rPr lang="zh-CN" altLang="en-US" dirty="0"/>
              <a:t>第二级</a:t>
            </a:r>
          </a:p>
          <a:p>
            <a:pPr lvl="2" indent="-228600"/>
            <a:r>
              <a:rPr lang="zh-CN" altLang="en-US" dirty="0"/>
              <a:t>第三级</a:t>
            </a:r>
          </a:p>
          <a:p>
            <a:pPr lvl="3" indent="-228600"/>
            <a:r>
              <a:rPr lang="zh-CN" altLang="en-US" dirty="0"/>
              <a:t>第四级</a:t>
            </a:r>
          </a:p>
          <a:p>
            <a:pPr lvl="4" indent="-228600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74C852-4178-47F7-9AA4-511783039039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2024/8/8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  <a:t>‹#›</a:t>
            </a:fld>
            <a:endParaRPr lang="zh-CN" altLang="en-US" sz="1200" strike="noStrike" noProof="1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91680" y="212453"/>
            <a:ext cx="5719445" cy="449580"/>
          </a:xfrm>
          <a:ln>
            <a:miter/>
          </a:ln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j-ea"/>
                <a:cs typeface="+mj-cs"/>
              </a:rPr>
              <a:t>       </a:t>
            </a:r>
            <a:r>
              <a:rPr kumimoji="0" lang="zh-CN" sz="1800" b="1" i="0" u="none" strike="noStrike" cap="none" spc="0" normalizeH="0" baseline="0" noProof="1">
                <a:latin typeface="方正小标宋_GBK" panose="03000509000000000000" pitchFamily="65" charset="-122"/>
                <a:ea typeface="方正小标宋_GBK" panose="03000509000000000000" pitchFamily="65" charset="-122"/>
              </a:rPr>
              <a:t>大渡口</a:t>
            </a:r>
            <a:r>
              <a:rPr kumimoji="0" lang="zh-CN" altLang="en-US" sz="1800" b="1" i="0" u="none" strike="noStrike" cap="none" spc="0" normalizeH="0" baseline="0" noProof="1">
                <a:latin typeface="方正小标宋_GBK" panose="03000509000000000000" pitchFamily="65" charset="-122"/>
                <a:ea typeface="方正小标宋_GBK" panose="03000509000000000000" pitchFamily="65" charset="-122"/>
              </a:rPr>
              <a:t>区月光村</a:t>
            </a:r>
            <a:r>
              <a:rPr kumimoji="0" lang="en-US" altLang="zh-CN" sz="1800" b="1" i="0" u="none" strike="noStrike" cap="none" spc="0" normalizeH="0" baseline="0" noProof="1">
                <a:latin typeface="方正小标宋_GBK" panose="03000509000000000000" pitchFamily="65" charset="-122"/>
                <a:ea typeface="方正小标宋_GBK" panose="03000509000000000000" pitchFamily="65" charset="-122"/>
              </a:rPr>
              <a:t>20</a:t>
            </a:r>
            <a:r>
              <a:rPr kumimoji="0" lang="zh-CN" altLang="en-US" sz="1800" b="1" i="0" u="none" strike="noStrike" cap="none" spc="0" normalizeH="0" baseline="0" noProof="1">
                <a:latin typeface="方正小标宋_GBK" panose="03000509000000000000" pitchFamily="65" charset="-122"/>
                <a:ea typeface="方正小标宋_GBK" panose="03000509000000000000" pitchFamily="65" charset="-122"/>
              </a:rPr>
              <a:t>栋</a:t>
            </a:r>
            <a:r>
              <a:rPr kumimoji="0" lang="en-US" altLang="zh-CN" sz="1800" b="1" i="0" u="none" strike="noStrike" cap="none" spc="0" normalizeH="0" baseline="0" noProof="1">
                <a:latin typeface="方正小标宋_GBK" panose="03000509000000000000" pitchFamily="65" charset="-122"/>
                <a:ea typeface="方正小标宋_GBK" panose="03000509000000000000" pitchFamily="65" charset="-122"/>
              </a:rPr>
              <a:t>1</a:t>
            </a:r>
            <a:r>
              <a:rPr kumimoji="0" sz="1800" b="1" i="0" u="none" strike="noStrike" cap="none" spc="0" normalizeH="0" baseline="0" noProof="1">
                <a:latin typeface="方正小标宋_GBK" panose="03000509000000000000" pitchFamily="65" charset="-122"/>
                <a:ea typeface="方正小标宋_GBK" panose="03000509000000000000" pitchFamily="65" charset="-122"/>
              </a:rPr>
              <a:t>单元增设电梯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方正小标宋_GBK" panose="03000509000000000000" pitchFamily="65" charset="-122"/>
                <a:ea typeface="方正小标宋_GBK" panose="03000509000000000000" pitchFamily="65" charset="-122"/>
              </a:rPr>
              <a:t>公示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方正小标宋_GBK" panose="03000509000000000000" pitchFamily="65" charset="-122"/>
              <a:ea typeface="方正小标宋_GBK" panose="03000509000000000000" pitchFamily="65" charset="-122"/>
            </a:endParaRPr>
          </a:p>
        </p:txBody>
      </p:sp>
      <p:sp>
        <p:nvSpPr>
          <p:cNvPr id="2051" name="TextBox 3"/>
          <p:cNvSpPr txBox="1"/>
          <p:nvPr/>
        </p:nvSpPr>
        <p:spPr>
          <a:xfrm>
            <a:off x="323850" y="869950"/>
            <a:ext cx="2269490" cy="52063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noAutofit/>
          </a:bodyPr>
          <a:lstStyle/>
          <a:p>
            <a:pPr>
              <a:lnSpc>
                <a:spcPct val="110000"/>
              </a:lnSpc>
            </a:pPr>
            <a:r>
              <a:rPr lang="zh-CN" altLang="zh-CN" sz="1000" dirty="0">
                <a:sym typeface="+mn-ea"/>
              </a:rPr>
              <a:t>根据《重庆市既有住宅增设电梯管理办法》，大渡口</a:t>
            </a:r>
            <a:r>
              <a:rPr lang="zh-CN" altLang="en-US" sz="1000" dirty="0">
                <a:sym typeface="+mn-ea"/>
              </a:rPr>
              <a:t>月光村</a:t>
            </a:r>
            <a:r>
              <a:rPr lang="zh-CN" altLang="zh-CN" sz="1000" u="sng" dirty="0">
                <a:sym typeface="+mn-ea"/>
              </a:rPr>
              <a:t>  </a:t>
            </a:r>
            <a:r>
              <a:rPr lang="en-US" altLang="zh-CN" sz="1000" u="sng" dirty="0">
                <a:sym typeface="+mn-ea"/>
              </a:rPr>
              <a:t>20</a:t>
            </a:r>
            <a:r>
              <a:rPr lang="zh-CN" altLang="zh-CN" sz="1000" u="sng" dirty="0">
                <a:sym typeface="+mn-ea"/>
              </a:rPr>
              <a:t>  </a:t>
            </a:r>
            <a:r>
              <a:rPr lang="zh-CN" altLang="zh-CN" sz="1000" dirty="0">
                <a:sym typeface="+mn-ea"/>
              </a:rPr>
              <a:t>栋</a:t>
            </a:r>
            <a:r>
              <a:rPr lang="en-US" altLang="zh-CN" sz="1000" u="sng" dirty="0">
                <a:sym typeface="+mn-ea"/>
              </a:rPr>
              <a:t> 1 </a:t>
            </a:r>
            <a:r>
              <a:rPr lang="zh-CN" altLang="zh-CN" sz="1000" dirty="0">
                <a:sym typeface="+mn-ea"/>
              </a:rPr>
              <a:t>单元业主于</a:t>
            </a:r>
            <a:r>
              <a:rPr lang="en-US" altLang="zh-CN" sz="1000" dirty="0">
                <a:sym typeface="+mn-ea"/>
              </a:rPr>
              <a:t>2024</a:t>
            </a:r>
            <a:r>
              <a:rPr lang="zh-CN" altLang="zh-CN" sz="1000" dirty="0">
                <a:sym typeface="+mn-ea"/>
              </a:rPr>
              <a:t>年</a:t>
            </a:r>
            <a:r>
              <a:rPr lang="en-US" altLang="zh-CN" sz="1000" dirty="0">
                <a:sym typeface="+mn-ea"/>
              </a:rPr>
              <a:t>6</a:t>
            </a:r>
            <a:r>
              <a:rPr lang="zh-CN" altLang="zh-CN" sz="1000" dirty="0">
                <a:sym typeface="+mn-ea"/>
              </a:rPr>
              <a:t>月</a:t>
            </a:r>
            <a:r>
              <a:rPr lang="en-US" altLang="zh-CN" sz="1000" dirty="0">
                <a:sym typeface="+mn-ea"/>
              </a:rPr>
              <a:t>27</a:t>
            </a:r>
            <a:r>
              <a:rPr lang="zh-CN" altLang="zh-CN" sz="1000" dirty="0">
                <a:sym typeface="+mn-ea"/>
              </a:rPr>
              <a:t>日拟申请在其所在单元增设电梯，现将增设电梯申请书、授权委托书、业主书面同意意见、增设电梯费用分担协议、现场踏勘意见表、增设电梯示意图和施工图、</a:t>
            </a:r>
            <a:r>
              <a:rPr lang="zh-CN" altLang="en-US" sz="1000" dirty="0">
                <a:sym typeface="+mn-ea"/>
              </a:rPr>
              <a:t>房屋</a:t>
            </a:r>
            <a:r>
              <a:rPr lang="zh-CN" altLang="zh-CN" sz="1000" dirty="0"/>
              <a:t>结构安全性论证报告</a:t>
            </a:r>
            <a:r>
              <a:rPr lang="zh-CN" altLang="zh-CN" sz="1000" dirty="0">
                <a:sym typeface="+mn-ea"/>
              </a:rPr>
              <a:t>、</a:t>
            </a:r>
            <a:r>
              <a:rPr lang="zh-CN" altLang="zh-CN" sz="1000" dirty="0"/>
              <a:t>房屋建筑和市政基础设施工程施工图设计文件审查技术咨询合格书（消防）</a:t>
            </a:r>
            <a:r>
              <a:rPr lang="zh-CN" altLang="zh-CN" sz="1000" dirty="0">
                <a:sym typeface="+mn-ea"/>
              </a:rPr>
              <a:t>进行公示，征求业主的意见。</a:t>
            </a:r>
            <a:br>
              <a:rPr lang="zh-CN" altLang="zh-CN" sz="1000" dirty="0">
                <a:sym typeface="+mn-ea"/>
              </a:rPr>
            </a:br>
            <a:br>
              <a:rPr lang="zh-CN" altLang="zh-CN" sz="1000" dirty="0">
                <a:sym typeface="+mn-ea"/>
              </a:rPr>
            </a:br>
            <a:r>
              <a:rPr lang="zh-CN" altLang="zh-CN" sz="1000" dirty="0">
                <a:sym typeface="+mn-ea"/>
              </a:rPr>
              <a:t>公示单位：大渡口区</a:t>
            </a:r>
            <a:r>
              <a:rPr lang="zh-CN" altLang="en-US" sz="1000" dirty="0">
                <a:sym typeface="+mn-ea"/>
              </a:rPr>
              <a:t>新山村</a:t>
            </a:r>
            <a:r>
              <a:rPr lang="zh-CN" altLang="zh-CN" sz="1000" dirty="0">
                <a:sym typeface="+mn-ea"/>
              </a:rPr>
              <a:t>街道办事处</a:t>
            </a:r>
            <a:br>
              <a:rPr lang="zh-CN" altLang="zh-CN" sz="1000" dirty="0">
                <a:sym typeface="+mn-ea"/>
              </a:rPr>
            </a:br>
            <a:r>
              <a:rPr lang="zh-CN" altLang="zh-CN" sz="1000" dirty="0">
                <a:sym typeface="+mn-ea"/>
              </a:rPr>
              <a:t>公示时间:</a:t>
            </a:r>
            <a:r>
              <a:rPr lang="en-US" altLang="zh-CN" sz="1000" dirty="0">
                <a:sym typeface="+mn-ea"/>
              </a:rPr>
              <a:t>2024</a:t>
            </a:r>
            <a:r>
              <a:rPr lang="zh-CN" altLang="zh-CN" sz="1000" dirty="0">
                <a:sym typeface="+mn-ea"/>
              </a:rPr>
              <a:t>年</a:t>
            </a:r>
            <a:r>
              <a:rPr lang="en-US" altLang="zh-CN" sz="1000" dirty="0">
                <a:sym typeface="+mn-ea"/>
              </a:rPr>
              <a:t>8</a:t>
            </a:r>
            <a:r>
              <a:rPr lang="zh-CN" altLang="zh-CN" sz="1000" dirty="0">
                <a:sym typeface="+mn-ea"/>
              </a:rPr>
              <a:t>月</a:t>
            </a:r>
            <a:r>
              <a:rPr lang="en-US" altLang="zh-CN" sz="1000" dirty="0">
                <a:sym typeface="+mn-ea"/>
              </a:rPr>
              <a:t>9</a:t>
            </a:r>
            <a:r>
              <a:rPr lang="zh-CN" altLang="zh-CN" sz="1000" dirty="0">
                <a:sym typeface="+mn-ea"/>
              </a:rPr>
              <a:t>日至</a:t>
            </a:r>
            <a:r>
              <a:rPr lang="en-US" altLang="zh-CN" sz="1000" dirty="0">
                <a:sym typeface="+mn-ea"/>
              </a:rPr>
              <a:t>2024</a:t>
            </a:r>
            <a:r>
              <a:rPr lang="zh-CN" altLang="zh-CN" sz="1000" dirty="0">
                <a:sym typeface="+mn-ea"/>
              </a:rPr>
              <a:t>年</a:t>
            </a:r>
            <a:r>
              <a:rPr lang="en-US" altLang="zh-CN" sz="1000" dirty="0">
                <a:sym typeface="+mn-ea"/>
              </a:rPr>
              <a:t>8</a:t>
            </a:r>
            <a:r>
              <a:rPr lang="zh-CN" altLang="zh-CN" sz="1000" dirty="0">
                <a:sym typeface="+mn-ea"/>
              </a:rPr>
              <a:t>月  </a:t>
            </a:r>
            <a:r>
              <a:rPr lang="en-US" altLang="zh-CN" sz="1000" dirty="0">
                <a:sym typeface="+mn-ea"/>
              </a:rPr>
              <a:t>15</a:t>
            </a:r>
            <a:r>
              <a:rPr lang="zh-CN" altLang="zh-CN" sz="1000" dirty="0">
                <a:sym typeface="+mn-ea"/>
              </a:rPr>
              <a:t>日</a:t>
            </a:r>
            <a:r>
              <a:rPr lang="en-US" altLang="zh-CN" sz="1000" dirty="0">
                <a:sym typeface="+mn-ea"/>
              </a:rPr>
              <a:t>18:00</a:t>
            </a:r>
            <a:r>
              <a:rPr lang="zh-CN" altLang="en-US" sz="1000" dirty="0">
                <a:sym typeface="+mn-ea"/>
              </a:rPr>
              <a:t>时</a:t>
            </a:r>
            <a:br>
              <a:rPr lang="zh-CN" altLang="zh-CN" sz="1000" dirty="0">
                <a:sym typeface="+mn-ea"/>
              </a:rPr>
            </a:br>
            <a:r>
              <a:rPr lang="zh-CN" altLang="zh-CN" sz="1000" dirty="0">
                <a:sym typeface="+mn-ea"/>
              </a:rPr>
              <a:t>公示地点:</a:t>
            </a:r>
            <a:endParaRPr lang="en-US" altLang="zh-CN" sz="1000" dirty="0"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zh-CN" altLang="zh-CN" sz="1000" dirty="0">
                <a:sym typeface="+mn-ea"/>
              </a:rPr>
              <a:t>1.小区范围内显著位置</a:t>
            </a:r>
            <a:br>
              <a:rPr lang="zh-CN" altLang="zh-CN" sz="1000" dirty="0">
                <a:sym typeface="+mn-ea"/>
              </a:rPr>
            </a:br>
            <a:r>
              <a:rPr lang="zh-CN" altLang="zh-CN" sz="1000" dirty="0">
                <a:sym typeface="+mn-ea"/>
              </a:rPr>
              <a:t>2.重庆市大渡口区人民政府网站 网址：</a:t>
            </a:r>
            <a:r>
              <a:rPr lang="en-US" altLang="zh-CN" sz="1000" dirty="0"/>
              <a:t> http://www.ddk.gov.cn/jz/xscjd/</a:t>
            </a:r>
            <a:br>
              <a:rPr lang="zh-CN" altLang="zh-CN" sz="1000" dirty="0">
                <a:sym typeface="+mn-ea"/>
              </a:rPr>
            </a:br>
            <a:r>
              <a:rPr lang="zh-CN" altLang="zh-CN" sz="1000" dirty="0">
                <a:sym typeface="+mn-ea"/>
              </a:rPr>
              <a:t>反馈方式:反馈方式:</a:t>
            </a:r>
            <a:br>
              <a:rPr lang="zh-CN" altLang="zh-CN" sz="1000" dirty="0">
                <a:sym typeface="+mn-ea"/>
              </a:rPr>
            </a:br>
            <a:r>
              <a:rPr lang="zh-CN" altLang="zh-CN" sz="1000" dirty="0">
                <a:sym typeface="+mn-ea"/>
              </a:rPr>
              <a:t>若您对上述公示的材料存在异议，请于公示时间内由业主本人以书面形式向街道提出书面反馈意见（需附产权证、身份证复印件），逾期未提出的，视为同意或自动放弃权利。                </a:t>
            </a:r>
            <a:br>
              <a:rPr lang="zh-CN" altLang="zh-CN" sz="1000" dirty="0">
                <a:sym typeface="+mn-ea"/>
              </a:rPr>
            </a:br>
            <a:r>
              <a:rPr lang="zh-CN" altLang="zh-CN" sz="1000" dirty="0">
                <a:sym typeface="+mn-ea"/>
              </a:rPr>
              <a:t>联系人:</a:t>
            </a:r>
            <a:r>
              <a:rPr lang="zh-CN" altLang="en-US" sz="1000" dirty="0">
                <a:sym typeface="+mn-ea"/>
              </a:rPr>
              <a:t>孟</a:t>
            </a:r>
            <a:r>
              <a:rPr lang="zh-CN" altLang="zh-CN" sz="1000" dirty="0">
                <a:sym typeface="+mn-ea"/>
              </a:rPr>
              <a:t>老师</a:t>
            </a:r>
            <a:r>
              <a:rPr lang="zh-CN" altLang="en-US" sz="1000" dirty="0">
                <a:sym typeface="+mn-ea"/>
              </a:rPr>
              <a:t>、罗老师</a:t>
            </a:r>
            <a:br>
              <a:rPr lang="zh-CN" altLang="zh-CN" sz="1000" dirty="0">
                <a:sym typeface="+mn-ea"/>
              </a:rPr>
            </a:br>
            <a:r>
              <a:rPr lang="zh-CN" altLang="zh-CN" sz="1000" dirty="0">
                <a:sym typeface="+mn-ea"/>
              </a:rPr>
              <a:t>联系电话:</a:t>
            </a:r>
            <a:r>
              <a:rPr lang="en-US" altLang="zh-CN" sz="1000" dirty="0">
                <a:sym typeface="+mn-ea"/>
              </a:rPr>
              <a:t>68157001</a:t>
            </a:r>
            <a:br>
              <a:rPr lang="zh-CN" altLang="zh-CN" sz="1000" dirty="0">
                <a:sym typeface="+mn-ea"/>
              </a:rPr>
            </a:br>
            <a:r>
              <a:rPr lang="zh-CN" altLang="zh-CN" sz="1000" dirty="0">
                <a:sym typeface="+mn-ea"/>
              </a:rPr>
              <a:t>联系地址:</a:t>
            </a:r>
            <a:r>
              <a:rPr lang="zh-CN" altLang="zh-CN" sz="1000" dirty="0"/>
              <a:t>重庆市大渡口区文体路</a:t>
            </a:r>
            <a:r>
              <a:rPr lang="en-US" altLang="zh-CN" sz="1000" dirty="0"/>
              <a:t>61</a:t>
            </a:r>
            <a:r>
              <a:rPr lang="zh-CN" altLang="zh-CN" sz="1000" dirty="0"/>
              <a:t>号</a:t>
            </a:r>
            <a:br>
              <a:rPr lang="en-US" altLang="zh-CN" sz="1600" dirty="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</a:br>
            <a:r>
              <a:rPr lang="zh-CN" altLang="en-US" sz="1600" dirty="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 </a:t>
            </a:r>
          </a:p>
          <a:p>
            <a:endParaRPr lang="zh-CN" altLang="en-US" sz="2000" dirty="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endParaRPr lang="zh-CN" altLang="en-US" sz="2000" dirty="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401695" y="981075"/>
            <a:ext cx="4308475" cy="1885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1000" b="1" dirty="0">
                <a:latin typeface="方正仿宋_GBK" panose="03000509000000000000" charset="-122"/>
                <a:ea typeface="方正仿宋_GBK" panose="03000509000000000000" charset="-122"/>
              </a:rPr>
              <a:t>一、申请书、</a:t>
            </a:r>
            <a:r>
              <a:rPr lang="zh-CN" altLang="en-US" sz="1000" b="1" dirty="0">
                <a:latin typeface="方正仿宋_GBK" panose="03000509000000000000" charset="-122"/>
                <a:ea typeface="方正仿宋_GBK" panose="03000509000000000000" charset="-122"/>
                <a:sym typeface="+mn-ea"/>
              </a:rPr>
              <a:t>授权委托书</a:t>
            </a:r>
            <a:endParaRPr lang="zh-CN" altLang="en-US" sz="1200" b="1" dirty="0">
              <a:latin typeface="方正仿宋_GBK" panose="03000509000000000000" charset="-122"/>
              <a:ea typeface="方正仿宋_GBK" panose="03000509000000000000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347720" y="4112895"/>
            <a:ext cx="4189730" cy="3206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1000" b="1">
                <a:latin typeface="方正仿宋_GBK" panose="03000509000000000000" charset="-122"/>
                <a:ea typeface="方正仿宋_GBK" panose="03000509000000000000" charset="-122"/>
              </a:rPr>
              <a:t>四、增设电梯示意图、踏勘表、施工图（总平面图、平面图、立面图、剖面图）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419474" y="5229225"/>
            <a:ext cx="42488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b="1" dirty="0">
                <a:latin typeface="方正仿宋_GBK" panose="03000509000000000000" charset="-122"/>
                <a:ea typeface="方正仿宋_GBK" panose="03000509000000000000" charset="-122"/>
              </a:rPr>
              <a:t>五、房屋</a:t>
            </a:r>
            <a:r>
              <a:rPr lang="zh-CN" altLang="zh-CN" sz="1000" b="1" dirty="0">
                <a:latin typeface="方正仿宋_GBK" panose="03000509000000000000" charset="-122"/>
                <a:ea typeface="方正仿宋_GBK" panose="03000509000000000000" charset="-122"/>
              </a:rPr>
              <a:t>结构安全性论证报告</a:t>
            </a:r>
            <a:r>
              <a:rPr lang="zh-CN" altLang="en-US" sz="1000" b="1" dirty="0">
                <a:latin typeface="方正仿宋_GBK" panose="03000509000000000000" charset="-122"/>
                <a:ea typeface="方正仿宋_GBK" panose="03000509000000000000" charset="-122"/>
              </a:rPr>
              <a:t>、</a:t>
            </a:r>
            <a:r>
              <a:rPr lang="zh-CN" altLang="zh-CN" sz="1000" b="1" dirty="0">
                <a:latin typeface="方正仿宋_GBK" panose="03000509000000000000" charset="-122"/>
                <a:ea typeface="方正仿宋_GBK" panose="03000509000000000000" charset="-122"/>
              </a:rPr>
              <a:t>房屋建筑和市政基础设施工程施工图设计文件审查技术咨询合格书（消防）</a:t>
            </a:r>
            <a:endParaRPr lang="zh-CN" altLang="en-US" sz="1000" b="1" dirty="0">
              <a:latin typeface="方正仿宋_GBK" panose="03000509000000000000" charset="-122"/>
              <a:ea typeface="方正仿宋_GBK" panose="03000509000000000000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3419475" y="1795780"/>
            <a:ext cx="4308475" cy="1885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1000" b="1" dirty="0">
                <a:latin typeface="方正仿宋_GBK" panose="03000509000000000000" charset="-122"/>
                <a:ea typeface="方正仿宋_GBK" panose="03000509000000000000" charset="-122"/>
              </a:rPr>
              <a:t>二、</a:t>
            </a:r>
            <a:r>
              <a:rPr lang="zh-CN" altLang="en-US" sz="1000" b="1" dirty="0">
                <a:latin typeface="方正仿宋_GBK" panose="03000509000000000000" charset="-122"/>
                <a:ea typeface="方正仿宋_GBK" panose="03000509000000000000" charset="-122"/>
                <a:sym typeface="+mn-ea"/>
              </a:rPr>
              <a:t>业主对增设电梯事项及增设电梯设计施工图的书面同意意见</a:t>
            </a:r>
            <a:endParaRPr lang="zh-CN" altLang="en-US" sz="1200" b="1" dirty="0">
              <a:latin typeface="方正仿宋_GBK" panose="03000509000000000000" charset="-122"/>
              <a:ea typeface="方正仿宋_GBK" panose="03000509000000000000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3401695" y="2908935"/>
            <a:ext cx="4650105" cy="2787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1000" b="1">
                <a:latin typeface="方正仿宋_GBK" panose="03000509000000000000" charset="-122"/>
                <a:ea typeface="方正仿宋_GBK" panose="03000509000000000000" charset="-122"/>
              </a:rPr>
              <a:t>三、增设电梯工程费用的筹集、电梯使用管理以及电梯的运行、保养、维修等费用的书面分担协议</a:t>
            </a:r>
            <a:endParaRPr lang="zh-CN" altLang="en-US" sz="1200" b="1">
              <a:latin typeface="方正仿宋_GBK" panose="03000509000000000000" charset="-122"/>
              <a:ea typeface="方正仿宋_GBK" panose="03000509000000000000" charset="-122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348</Words>
  <Application>Microsoft Office PowerPoint</Application>
  <PresentationFormat>全屏显示(4:3)</PresentationFormat>
  <Paragraphs>8</Paragraphs>
  <Slides>1</Slides>
  <Notes>0</Notes>
  <HiddenSlides>1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方正仿宋_GBK</vt:lpstr>
      <vt:lpstr>方正小标宋_GBK</vt:lpstr>
      <vt:lpstr>宋体</vt:lpstr>
      <vt:lpstr>Arial</vt:lpstr>
      <vt:lpstr>Calibri</vt:lpstr>
      <vt:lpstr>Office 主题</vt:lpstr>
      <vt:lpstr>       大渡口区月光村20栋1单元增设电梯公示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大渡口区xx小区x栋x单元增设电梯公示</dc:title>
  <dc:creator>Administrator</dc:creator>
  <cp:lastModifiedBy>Administrator</cp:lastModifiedBy>
  <cp:revision>21</cp:revision>
  <dcterms:created xsi:type="dcterms:W3CDTF">2023-12-20T07:23:00Z</dcterms:created>
  <dcterms:modified xsi:type="dcterms:W3CDTF">2024-08-08T02:13:35Z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2052-11.8.2.8959</vt:lpwstr>
  </property>
  <property fmtid="{D5CDD505-2E9C-101B-9397-08002B2CF9AE}" pid="3" name="ICV">
    <vt:lpwstr>5EFEE058F38246D4B6D2784D557C7E5D_13</vt:lpwstr>
  </property>
</Properties>
</file>